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7" r:id="rId5"/>
    <p:sldId id="258" r:id="rId6"/>
  </p:sldIdLst>
  <p:sldSz cx="9601200" cy="128016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1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3AD28-9C43-4559-99F0-02715F3CBC62}" v="1" dt="2026-02-04T12:38:51.7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02" autoAdjust="0"/>
    <p:restoredTop sz="92911" autoAdjust="0"/>
  </p:normalViewPr>
  <p:slideViewPr>
    <p:cSldViewPr snapToGrid="0">
      <p:cViewPr varScale="1">
        <p:scale>
          <a:sx n="55" d="100"/>
          <a:sy n="55" d="100"/>
        </p:scale>
        <p:origin x="1851"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Lawrence" userId="9ea9bdc4-8447-49ea-8479-e904a348a3d7" providerId="ADAL" clId="{C968ECDD-7AC7-4F57-A543-14D2FC95989D}"/>
    <pc:docChg chg="custSel addSld delSld modSld">
      <pc:chgData name="Amy Lawrence" userId="9ea9bdc4-8447-49ea-8479-e904a348a3d7" providerId="ADAL" clId="{C968ECDD-7AC7-4F57-A543-14D2FC95989D}" dt="2026-02-04T12:39:12.982" v="278" actId="20577"/>
      <pc:docMkLst>
        <pc:docMk/>
      </pc:docMkLst>
      <pc:sldChg chg="delSp modSp mod">
        <pc:chgData name="Amy Lawrence" userId="9ea9bdc4-8447-49ea-8479-e904a348a3d7" providerId="ADAL" clId="{C968ECDD-7AC7-4F57-A543-14D2FC95989D}" dt="2026-02-04T12:39:12.982" v="278" actId="20577"/>
        <pc:sldMkLst>
          <pc:docMk/>
          <pc:sldMk cId="2584618434" sldId="257"/>
        </pc:sldMkLst>
        <pc:spChg chg="mod">
          <ac:chgData name="Amy Lawrence" userId="9ea9bdc4-8447-49ea-8479-e904a348a3d7" providerId="ADAL" clId="{C968ECDD-7AC7-4F57-A543-14D2FC95989D}" dt="2026-02-04T12:38:02.143" v="248" actId="1076"/>
          <ac:spMkLst>
            <pc:docMk/>
            <pc:sldMk cId="2584618434" sldId="257"/>
            <ac:spMk id="4" creationId="{E9A9DC5D-D8F1-3F37-5EE5-43A407E89AE0}"/>
          </ac:spMkLst>
        </pc:spChg>
        <pc:spChg chg="mod">
          <ac:chgData name="Amy Lawrence" userId="9ea9bdc4-8447-49ea-8479-e904a348a3d7" providerId="ADAL" clId="{C968ECDD-7AC7-4F57-A543-14D2FC95989D}" dt="2026-02-04T12:37:17.223" v="245" actId="403"/>
          <ac:spMkLst>
            <pc:docMk/>
            <pc:sldMk cId="2584618434" sldId="257"/>
            <ac:spMk id="8" creationId="{229BF72A-F631-BF24-83A5-E78346DE2391}"/>
          </ac:spMkLst>
        </pc:spChg>
        <pc:spChg chg="mod">
          <ac:chgData name="Amy Lawrence" userId="9ea9bdc4-8447-49ea-8479-e904a348a3d7" providerId="ADAL" clId="{C968ECDD-7AC7-4F57-A543-14D2FC95989D}" dt="2026-02-04T12:38:04.722" v="249" actId="6549"/>
          <ac:spMkLst>
            <pc:docMk/>
            <pc:sldMk cId="2584618434" sldId="257"/>
            <ac:spMk id="12" creationId="{CFDE3805-0364-208D-029A-43135AB9CE60}"/>
          </ac:spMkLst>
        </pc:spChg>
        <pc:spChg chg="del">
          <ac:chgData name="Amy Lawrence" userId="9ea9bdc4-8447-49ea-8479-e904a348a3d7" providerId="ADAL" clId="{C968ECDD-7AC7-4F57-A543-14D2FC95989D}" dt="2026-02-04T09:37:04.688" v="64" actId="478"/>
          <ac:spMkLst>
            <pc:docMk/>
            <pc:sldMk cId="2584618434" sldId="257"/>
            <ac:spMk id="13" creationId="{AF62A6A5-0D9A-B607-D0B8-CAC18C08F147}"/>
          </ac:spMkLst>
        </pc:spChg>
        <pc:spChg chg="del">
          <ac:chgData name="Amy Lawrence" userId="9ea9bdc4-8447-49ea-8479-e904a348a3d7" providerId="ADAL" clId="{C968ECDD-7AC7-4F57-A543-14D2FC95989D}" dt="2026-02-04T09:38:23.121" v="77" actId="478"/>
          <ac:spMkLst>
            <pc:docMk/>
            <pc:sldMk cId="2584618434" sldId="257"/>
            <ac:spMk id="15" creationId="{6153887D-CA4B-E5DE-489C-F5E23154744A}"/>
          </ac:spMkLst>
        </pc:spChg>
        <pc:spChg chg="mod">
          <ac:chgData name="Amy Lawrence" userId="9ea9bdc4-8447-49ea-8479-e904a348a3d7" providerId="ADAL" clId="{C968ECDD-7AC7-4F57-A543-14D2FC95989D}" dt="2026-02-04T09:39:12.711" v="118" actId="113"/>
          <ac:spMkLst>
            <pc:docMk/>
            <pc:sldMk cId="2584618434" sldId="257"/>
            <ac:spMk id="20" creationId="{49436E2F-1A1E-B599-1C18-5030936E0F19}"/>
          </ac:spMkLst>
        </pc:spChg>
        <pc:spChg chg="mod">
          <ac:chgData name="Amy Lawrence" userId="9ea9bdc4-8447-49ea-8479-e904a348a3d7" providerId="ADAL" clId="{C968ECDD-7AC7-4F57-A543-14D2FC95989D}" dt="2026-02-04T12:36:40.296" v="231" actId="14100"/>
          <ac:spMkLst>
            <pc:docMk/>
            <pc:sldMk cId="2584618434" sldId="257"/>
            <ac:spMk id="24" creationId="{00D83533-931A-6089-B795-FC9A58A82983}"/>
          </ac:spMkLst>
        </pc:spChg>
        <pc:spChg chg="mod">
          <ac:chgData name="Amy Lawrence" userId="9ea9bdc4-8447-49ea-8479-e904a348a3d7" providerId="ADAL" clId="{C968ECDD-7AC7-4F57-A543-14D2FC95989D}" dt="2026-02-04T12:39:12.982" v="278" actId="20577"/>
          <ac:spMkLst>
            <pc:docMk/>
            <pc:sldMk cId="2584618434" sldId="257"/>
            <ac:spMk id="26" creationId="{D0571965-D835-5061-EBDA-BBBFCD91CE00}"/>
          </ac:spMkLst>
        </pc:spChg>
        <pc:picChg chg="del mod">
          <ac:chgData name="Amy Lawrence" userId="9ea9bdc4-8447-49ea-8479-e904a348a3d7" providerId="ADAL" clId="{C968ECDD-7AC7-4F57-A543-14D2FC95989D}" dt="2026-02-04T09:40:35.063" v="216" actId="478"/>
          <ac:picMkLst>
            <pc:docMk/>
            <pc:sldMk cId="2584618434" sldId="257"/>
            <ac:picMk id="25" creationId="{3BEE8A18-2CA6-B293-2FA2-7EFF6E1CE30E}"/>
          </ac:picMkLst>
        </pc:picChg>
        <pc:picChg chg="del mod">
          <ac:chgData name="Amy Lawrence" userId="9ea9bdc4-8447-49ea-8479-e904a348a3d7" providerId="ADAL" clId="{C968ECDD-7AC7-4F57-A543-14D2FC95989D}" dt="2026-02-04T09:40:33.699" v="215" actId="478"/>
          <ac:picMkLst>
            <pc:docMk/>
            <pc:sldMk cId="2584618434" sldId="257"/>
            <ac:picMk id="27" creationId="{B9678AFD-3180-8974-4F31-8E538C954D9B}"/>
          </ac:picMkLst>
        </pc:picChg>
      </pc:sldChg>
      <pc:sldChg chg="add">
        <pc:chgData name="Amy Lawrence" userId="9ea9bdc4-8447-49ea-8479-e904a348a3d7" providerId="ADAL" clId="{C968ECDD-7AC7-4F57-A543-14D2FC95989D}" dt="2026-02-04T12:35:53.205" v="217" actId="2890"/>
        <pc:sldMkLst>
          <pc:docMk/>
          <pc:sldMk cId="2001878343" sldId="258"/>
        </pc:sldMkLst>
      </pc:sldChg>
      <pc:sldChg chg="del">
        <pc:chgData name="Amy Lawrence" userId="9ea9bdc4-8447-49ea-8479-e904a348a3d7" providerId="ADAL" clId="{C968ECDD-7AC7-4F57-A543-14D2FC95989D}" dt="2026-02-04T09:33:58.355" v="1" actId="47"/>
        <pc:sldMkLst>
          <pc:docMk/>
          <pc:sldMk cId="2725505093" sldId="261"/>
        </pc:sldMkLst>
      </pc:sldChg>
      <pc:sldChg chg="del">
        <pc:chgData name="Amy Lawrence" userId="9ea9bdc4-8447-49ea-8479-e904a348a3d7" providerId="ADAL" clId="{C968ECDD-7AC7-4F57-A543-14D2FC95989D}" dt="2026-02-04T09:33:57.546" v="0" actId="47"/>
        <pc:sldMkLst>
          <pc:docMk/>
          <pc:sldMk cId="1033314725"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494932-1EEE-4098-B6F7-2EDCA4A30B18}" type="datetimeFigureOut">
              <a:rPr lang="en-GB" smtClean="0"/>
              <a:t>04/02/2026</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BADFB2-C68C-478A-AB9B-AC67735CCD0C}" type="slidenum">
              <a:rPr lang="en-GB" smtClean="0"/>
              <a:t>‹#›</a:t>
            </a:fld>
            <a:endParaRPr lang="en-GB"/>
          </a:p>
        </p:txBody>
      </p:sp>
    </p:spTree>
    <p:extLst>
      <p:ext uri="{BB962C8B-B14F-4D97-AF65-F5344CB8AC3E}">
        <p14:creationId xmlns:p14="http://schemas.microsoft.com/office/powerpoint/2010/main" val="3286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BADFB2-C68C-478A-AB9B-AC67735CCD0C}" type="slidenum">
              <a:rPr lang="en-GB" smtClean="0"/>
              <a:t>1</a:t>
            </a:fld>
            <a:endParaRPr lang="en-GB"/>
          </a:p>
        </p:txBody>
      </p:sp>
    </p:spTree>
    <p:extLst>
      <p:ext uri="{BB962C8B-B14F-4D97-AF65-F5344CB8AC3E}">
        <p14:creationId xmlns:p14="http://schemas.microsoft.com/office/powerpoint/2010/main" val="312805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12A3F-9254-1320-033D-5457CDCF3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411ABF-1557-C2FD-BDC7-816ED7DFB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CC5AE-F05B-CE0E-9B51-173D30FB51E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B43CEBD-420D-F0C4-4970-E801928109C9}"/>
              </a:ext>
            </a:extLst>
          </p:cNvPr>
          <p:cNvSpPr>
            <a:spLocks noGrp="1"/>
          </p:cNvSpPr>
          <p:nvPr>
            <p:ph type="sldNum" sz="quarter" idx="5"/>
          </p:nvPr>
        </p:nvSpPr>
        <p:spPr/>
        <p:txBody>
          <a:bodyPr/>
          <a:lstStyle/>
          <a:p>
            <a:fld id="{BFBADFB2-C68C-478A-AB9B-AC67735CCD0C}" type="slidenum">
              <a:rPr lang="en-GB" smtClean="0"/>
              <a:t>2</a:t>
            </a:fld>
            <a:endParaRPr lang="en-GB"/>
          </a:p>
        </p:txBody>
      </p:sp>
    </p:spTree>
    <p:extLst>
      <p:ext uri="{BB962C8B-B14F-4D97-AF65-F5344CB8AC3E}">
        <p14:creationId xmlns:p14="http://schemas.microsoft.com/office/powerpoint/2010/main" val="2952503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9580C24-0B1B-8BF5-E74D-D2AA23F0D4A4}"/>
              </a:ext>
            </a:extLst>
          </p:cNvPr>
          <p:cNvSpPr>
            <a:spLocks noGrp="1"/>
          </p:cNvSpPr>
          <p:nvPr>
            <p:ph type="pic" sz="quarter" idx="10"/>
          </p:nvPr>
        </p:nvSpPr>
        <p:spPr>
          <a:xfrm>
            <a:off x="288925" y="228600"/>
            <a:ext cx="9023350" cy="7735888"/>
          </a:xfrm>
          <a:prstGeom prst="roundRect">
            <a:avLst>
              <a:gd name="adj" fmla="val 2047"/>
            </a:avLst>
          </a:prstGeom>
        </p:spPr>
        <p:txBody>
          <a:bodyPr/>
          <a:lstStyle/>
          <a:p>
            <a:endParaRPr lang="en-GB"/>
          </a:p>
        </p:txBody>
      </p:sp>
    </p:spTree>
    <p:extLst>
      <p:ext uri="{BB962C8B-B14F-4D97-AF65-F5344CB8AC3E}">
        <p14:creationId xmlns:p14="http://schemas.microsoft.com/office/powerpoint/2010/main" val="2818699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3AC726-5FCC-5B73-6022-9091011DCB54}"/>
              </a:ext>
            </a:extLst>
          </p:cNvPr>
          <p:cNvSpPr>
            <a:spLocks noGrp="1"/>
          </p:cNvSpPr>
          <p:nvPr>
            <p:ph type="pic" sz="quarter" idx="10"/>
          </p:nvPr>
        </p:nvSpPr>
        <p:spPr>
          <a:xfrm>
            <a:off x="-1687350" y="6399639"/>
            <a:ext cx="10626563" cy="4451350"/>
          </a:xfrm>
          <a:prstGeom prst="roundRect">
            <a:avLst>
              <a:gd name="adj" fmla="val 50000"/>
            </a:avLst>
          </a:prstGeom>
        </p:spPr>
        <p:txBody>
          <a:bodyPr/>
          <a:lstStyle/>
          <a:p>
            <a:endParaRPr lang="en-GB"/>
          </a:p>
        </p:txBody>
      </p:sp>
    </p:spTree>
    <p:extLst>
      <p:ext uri="{BB962C8B-B14F-4D97-AF65-F5344CB8AC3E}">
        <p14:creationId xmlns:p14="http://schemas.microsoft.com/office/powerpoint/2010/main" val="68295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36A84A4-10E6-63FF-0A2D-CEF15501B48A}"/>
              </a:ext>
            </a:extLst>
          </p:cNvPr>
          <p:cNvSpPr>
            <a:spLocks noGrp="1"/>
          </p:cNvSpPr>
          <p:nvPr>
            <p:ph type="pic" sz="quarter" idx="10"/>
          </p:nvPr>
        </p:nvSpPr>
        <p:spPr>
          <a:xfrm>
            <a:off x="325438" y="8127839"/>
            <a:ext cx="8999209" cy="4373724"/>
          </a:xfrm>
          <a:prstGeom prst="roundRect">
            <a:avLst>
              <a:gd name="adj" fmla="val 2913"/>
            </a:avLst>
          </a:prstGeom>
        </p:spPr>
        <p:txBody>
          <a:bodyPr/>
          <a:lstStyle/>
          <a:p>
            <a:endParaRPr lang="en-GB"/>
          </a:p>
        </p:txBody>
      </p:sp>
    </p:spTree>
    <p:extLst>
      <p:ext uri="{BB962C8B-B14F-4D97-AF65-F5344CB8AC3E}">
        <p14:creationId xmlns:p14="http://schemas.microsoft.com/office/powerpoint/2010/main" val="38041257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82000"/>
                  </a:schemeClr>
                </a:solidFill>
              </a:defRPr>
            </a:lvl1pPr>
          </a:lstStyle>
          <a:p>
            <a:fld id="{2D606357-E0D3-4544-B7A0-4D66A3BC8860}" type="datetimeFigureOut">
              <a:rPr lang="en-GB" smtClean="0"/>
              <a:t>04/02/2026</a:t>
            </a:fld>
            <a:endParaRPr lang="en-GB"/>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82000"/>
                  </a:schemeClr>
                </a:solidFill>
              </a:defRPr>
            </a:lvl1pPr>
          </a:lstStyle>
          <a:p>
            <a:fld id="{60A7D952-9E6D-4313-91E5-A3D56DD8A4E4}" type="slidenum">
              <a:rPr lang="en-GB" smtClean="0"/>
              <a:t>‹#›</a:t>
            </a:fld>
            <a:endParaRPr lang="en-GB"/>
          </a:p>
        </p:txBody>
      </p:sp>
    </p:spTree>
    <p:extLst>
      <p:ext uri="{BB962C8B-B14F-4D97-AF65-F5344CB8AC3E}">
        <p14:creationId xmlns:p14="http://schemas.microsoft.com/office/powerpoint/2010/main" val="1330008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eventbrite.co.uk/e/peter-bullimore-hear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9A9DC5D-D8F1-3F37-5EE5-43A407E89AE0}"/>
              </a:ext>
            </a:extLst>
          </p:cNvPr>
          <p:cNvSpPr>
            <a:spLocks/>
          </p:cNvSpPr>
          <p:nvPr/>
        </p:nvSpPr>
        <p:spPr>
          <a:xfrm>
            <a:off x="417357" y="4458865"/>
            <a:ext cx="9013527" cy="7988967"/>
          </a:xfrm>
          <a:prstGeom prst="roundRect">
            <a:avLst>
              <a:gd name="adj" fmla="val 1977"/>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 name="Group 6">
            <a:extLst>
              <a:ext uri="{FF2B5EF4-FFF2-40B4-BE49-F238E27FC236}">
                <a16:creationId xmlns:a16="http://schemas.microsoft.com/office/drawing/2014/main" id="{6449AABB-776B-D4B5-DA55-7BFEA64AFFF9}"/>
              </a:ext>
            </a:extLst>
          </p:cNvPr>
          <p:cNvGrpSpPr/>
          <p:nvPr/>
        </p:nvGrpSpPr>
        <p:grpSpPr>
          <a:xfrm rot="21125443">
            <a:off x="1351127" y="2442951"/>
            <a:ext cx="6414448" cy="4203510"/>
            <a:chOff x="1514901" y="1323833"/>
            <a:chExt cx="6414448" cy="4203510"/>
          </a:xfrm>
          <a:solidFill>
            <a:schemeClr val="accent1"/>
          </a:solidFill>
        </p:grpSpPr>
        <p:sp>
          <p:nvSpPr>
            <p:cNvPr id="5" name="Rectangle: Rounded Corners 4">
              <a:extLst>
                <a:ext uri="{FF2B5EF4-FFF2-40B4-BE49-F238E27FC236}">
                  <a16:creationId xmlns:a16="http://schemas.microsoft.com/office/drawing/2014/main" id="{B8CD3FD5-3EA8-62D3-4F98-935CDCEC8832}"/>
                </a:ext>
              </a:extLst>
            </p:cNvPr>
            <p:cNvSpPr/>
            <p:nvPr/>
          </p:nvSpPr>
          <p:spPr>
            <a:xfrm>
              <a:off x="1514901" y="1323833"/>
              <a:ext cx="6414448" cy="3466531"/>
            </a:xfrm>
            <a:prstGeom prst="roundRect">
              <a:avLst>
                <a:gd name="adj" fmla="val 328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Triangle 5">
              <a:extLst>
                <a:ext uri="{FF2B5EF4-FFF2-40B4-BE49-F238E27FC236}">
                  <a16:creationId xmlns:a16="http://schemas.microsoft.com/office/drawing/2014/main" id="{1F98DA79-6B03-DA0C-7511-22F950AF90A7}"/>
                </a:ext>
              </a:extLst>
            </p:cNvPr>
            <p:cNvSpPr/>
            <p:nvPr/>
          </p:nvSpPr>
          <p:spPr>
            <a:xfrm rot="10800000">
              <a:off x="5909481" y="4790364"/>
              <a:ext cx="736979" cy="736979"/>
            </a:xfrm>
            <a:prstGeom prst="r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229BF72A-F631-BF24-83A5-E78346DE2391}"/>
              </a:ext>
            </a:extLst>
          </p:cNvPr>
          <p:cNvSpPr txBox="1"/>
          <p:nvPr/>
        </p:nvSpPr>
        <p:spPr>
          <a:xfrm rot="21125443">
            <a:off x="1302678" y="3451326"/>
            <a:ext cx="6409933" cy="1650516"/>
          </a:xfrm>
          <a:prstGeom prst="rect">
            <a:avLst/>
          </a:prstGeom>
          <a:noFill/>
        </p:spPr>
        <p:txBody>
          <a:bodyPr wrap="square" rtlCol="0">
            <a:spAutoFit/>
          </a:bodyPr>
          <a:lstStyle/>
          <a:p>
            <a:pPr algn="ctr">
              <a:lnSpc>
                <a:spcPts val="6500"/>
              </a:lnSpc>
            </a:pPr>
            <a:r>
              <a:rPr lang="en-GB" sz="3200" b="1" dirty="0">
                <a:solidFill>
                  <a:schemeClr val="bg1"/>
                </a:solidFill>
              </a:rPr>
              <a:t>CHARM’s Online Hearing Voices Workshop</a:t>
            </a:r>
          </a:p>
        </p:txBody>
      </p:sp>
      <p:pic>
        <p:nvPicPr>
          <p:cNvPr id="9" name="Picture 8" descr="A black background with blue and white text&#10;&#10;AI-generated content may be incorrect.">
            <a:extLst>
              <a:ext uri="{FF2B5EF4-FFF2-40B4-BE49-F238E27FC236}">
                <a16:creationId xmlns:a16="http://schemas.microsoft.com/office/drawing/2014/main" id="{8E673640-BAA5-5068-B9B6-CBBBFB757979}"/>
              </a:ext>
            </a:extLst>
          </p:cNvPr>
          <p:cNvPicPr/>
          <p:nvPr/>
        </p:nvPicPr>
        <p:blipFill>
          <a:blip r:embed="rId3">
            <a:extLst>
              <a:ext uri="{28A0092B-C50C-407E-A947-70E740481C1C}">
                <a14:useLocalDpi xmlns:a14="http://schemas.microsoft.com/office/drawing/2010/main" val="0"/>
              </a:ext>
            </a:extLst>
          </a:blip>
          <a:stretch>
            <a:fillRect/>
          </a:stretch>
        </p:blipFill>
        <p:spPr>
          <a:xfrm>
            <a:off x="6892980" y="577302"/>
            <a:ext cx="2080041" cy="987093"/>
          </a:xfrm>
          <a:prstGeom prst="rect">
            <a:avLst/>
          </a:prstGeom>
        </p:spPr>
      </p:pic>
      <p:sp>
        <p:nvSpPr>
          <p:cNvPr id="21" name="Rectangle: Rounded Corners 20">
            <a:extLst>
              <a:ext uri="{FF2B5EF4-FFF2-40B4-BE49-F238E27FC236}">
                <a16:creationId xmlns:a16="http://schemas.microsoft.com/office/drawing/2014/main" id="{AD5944E4-0364-137D-7264-E9A6A7B12BC3}"/>
              </a:ext>
            </a:extLst>
          </p:cNvPr>
          <p:cNvSpPr/>
          <p:nvPr/>
        </p:nvSpPr>
        <p:spPr>
          <a:xfrm>
            <a:off x="6773866" y="11612881"/>
            <a:ext cx="2199155" cy="611418"/>
          </a:xfrm>
          <a:prstGeom prst="roundRect">
            <a:avLst>
              <a:gd name="adj" fmla="val 50000"/>
            </a:avLst>
          </a:prstGeom>
          <a:solidFill>
            <a:srgbClr val="0061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dirty="0">
                <a:solidFill>
                  <a:schemeClr val="bg1"/>
                </a:solidFill>
              </a:rPr>
              <a:t>Improving Lives</a:t>
            </a:r>
          </a:p>
        </p:txBody>
      </p:sp>
      <p:sp>
        <p:nvSpPr>
          <p:cNvPr id="24" name="Oval 23">
            <a:extLst>
              <a:ext uri="{FF2B5EF4-FFF2-40B4-BE49-F238E27FC236}">
                <a16:creationId xmlns:a16="http://schemas.microsoft.com/office/drawing/2014/main" id="{00D83533-931A-6089-B795-FC9A58A82983}"/>
              </a:ext>
            </a:extLst>
          </p:cNvPr>
          <p:cNvSpPr/>
          <p:nvPr/>
        </p:nvSpPr>
        <p:spPr>
          <a:xfrm>
            <a:off x="628179" y="645615"/>
            <a:ext cx="2977170" cy="2754217"/>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Monday 2</a:t>
            </a:r>
            <a:r>
              <a:rPr lang="en-GB" sz="3200" b="1" baseline="30000" dirty="0"/>
              <a:t>nd</a:t>
            </a:r>
            <a:r>
              <a:rPr lang="en-GB" sz="3200" b="1" dirty="0"/>
              <a:t> March </a:t>
            </a:r>
          </a:p>
          <a:p>
            <a:pPr algn="ctr"/>
            <a:r>
              <a:rPr lang="en-GB" dirty="0"/>
              <a:t>9am-4pm</a:t>
            </a:r>
          </a:p>
        </p:txBody>
      </p:sp>
      <p:sp>
        <p:nvSpPr>
          <p:cNvPr id="12" name="TextBox 11">
            <a:extLst>
              <a:ext uri="{FF2B5EF4-FFF2-40B4-BE49-F238E27FC236}">
                <a16:creationId xmlns:a16="http://schemas.microsoft.com/office/drawing/2014/main" id="{CFDE3805-0364-208D-029A-43135AB9CE60}"/>
              </a:ext>
            </a:extLst>
          </p:cNvPr>
          <p:cNvSpPr txBox="1"/>
          <p:nvPr/>
        </p:nvSpPr>
        <p:spPr>
          <a:xfrm>
            <a:off x="808745" y="6463082"/>
            <a:ext cx="8230752" cy="2817951"/>
          </a:xfrm>
          <a:prstGeom prst="rect">
            <a:avLst/>
          </a:prstGeom>
          <a:noFill/>
        </p:spPr>
        <p:txBody>
          <a:bodyPr wrap="square" rtlCol="0">
            <a:spAutoFit/>
          </a:bodyPr>
          <a:lstStyle/>
          <a:p>
            <a:pPr algn="ctr">
              <a:lnSpc>
                <a:spcPct val="150000"/>
              </a:lnSpc>
            </a:pPr>
            <a:r>
              <a:rPr lang="en-GB" sz="2000" dirty="0">
                <a:solidFill>
                  <a:srgbClr val="0061F0"/>
                </a:solidFill>
              </a:rPr>
              <a:t>The Workshop will offer an insightful and compassionate approach to understanding and supporting individuals who experience voice hearing, paranoia, and unusual beliefs. </a:t>
            </a:r>
          </a:p>
          <a:p>
            <a:pPr algn="ctr">
              <a:lnSpc>
                <a:spcPct val="150000"/>
              </a:lnSpc>
            </a:pPr>
            <a:r>
              <a:rPr lang="en-GB" sz="2000" dirty="0">
                <a:solidFill>
                  <a:srgbClr val="0061F0"/>
                </a:solidFill>
              </a:rPr>
              <a:t>Drawing from their own lived experience and extensive work in the field, Peter and his co-presenter Kate Crawford emphasise the importance of making meaning of these experiences rather than </a:t>
            </a:r>
            <a:r>
              <a:rPr lang="en-GB" sz="2000" dirty="0" err="1">
                <a:solidFill>
                  <a:srgbClr val="0061F0"/>
                </a:solidFill>
              </a:rPr>
              <a:t>pathologising</a:t>
            </a:r>
            <a:r>
              <a:rPr lang="en-GB" sz="2000" dirty="0">
                <a:solidFill>
                  <a:srgbClr val="0061F0"/>
                </a:solidFill>
              </a:rPr>
              <a:t> them.</a:t>
            </a:r>
          </a:p>
        </p:txBody>
      </p:sp>
      <p:sp>
        <p:nvSpPr>
          <p:cNvPr id="20" name="TextBox 19">
            <a:extLst>
              <a:ext uri="{FF2B5EF4-FFF2-40B4-BE49-F238E27FC236}">
                <a16:creationId xmlns:a16="http://schemas.microsoft.com/office/drawing/2014/main" id="{49436E2F-1A1E-B599-1C18-5030936E0F19}"/>
              </a:ext>
            </a:extLst>
          </p:cNvPr>
          <p:cNvSpPr txBox="1"/>
          <p:nvPr/>
        </p:nvSpPr>
        <p:spPr>
          <a:xfrm>
            <a:off x="628179" y="9439081"/>
            <a:ext cx="3499460" cy="2642198"/>
          </a:xfrm>
          <a:prstGeom prst="rect">
            <a:avLst/>
          </a:prstGeom>
          <a:noFill/>
        </p:spPr>
        <p:txBody>
          <a:bodyPr wrap="square">
            <a:spAutoFit/>
          </a:bodyPr>
          <a:lstStyle/>
          <a:p>
            <a:pPr algn="ctr">
              <a:lnSpc>
                <a:spcPct val="150000"/>
              </a:lnSpc>
            </a:pPr>
            <a:r>
              <a:rPr lang="en-GB" sz="1600" b="1" dirty="0">
                <a:solidFill>
                  <a:srgbClr val="0061F0"/>
                </a:solidFill>
              </a:rPr>
              <a:t>Course Fees:</a:t>
            </a:r>
          </a:p>
          <a:p>
            <a:pPr algn="ctr">
              <a:lnSpc>
                <a:spcPct val="150000"/>
              </a:lnSpc>
            </a:pPr>
            <a:r>
              <a:rPr lang="en-GB" sz="1600" b="1" dirty="0">
                <a:solidFill>
                  <a:srgbClr val="0061F0"/>
                </a:solidFill>
              </a:rPr>
              <a:t>Workers and organisations 	</a:t>
            </a:r>
          </a:p>
          <a:p>
            <a:pPr algn="ctr">
              <a:lnSpc>
                <a:spcPct val="150000"/>
              </a:lnSpc>
            </a:pPr>
            <a:r>
              <a:rPr lang="en-GB" sz="1600" b="1" dirty="0">
                <a:solidFill>
                  <a:srgbClr val="0061F0"/>
                </a:solidFill>
              </a:rPr>
              <a:t>£76.55 (incl. £6.55 Fee)</a:t>
            </a:r>
          </a:p>
          <a:p>
            <a:pPr algn="ctr">
              <a:lnSpc>
                <a:spcPct val="150000"/>
              </a:lnSpc>
            </a:pPr>
            <a:r>
              <a:rPr lang="en-GB" sz="1600" b="1" dirty="0">
                <a:solidFill>
                  <a:srgbClr val="0061F0"/>
                </a:solidFill>
              </a:rPr>
              <a:t>Unwaged</a:t>
            </a:r>
          </a:p>
          <a:p>
            <a:pPr algn="ctr">
              <a:lnSpc>
                <a:spcPct val="150000"/>
              </a:lnSpc>
            </a:pPr>
            <a:r>
              <a:rPr lang="en-GB" sz="1600" b="1" dirty="0">
                <a:solidFill>
                  <a:srgbClr val="0061F0"/>
                </a:solidFill>
              </a:rPr>
              <a:t>£38.62 (incl. £3.62 Fee)</a:t>
            </a:r>
          </a:p>
          <a:p>
            <a:pPr algn="ctr">
              <a:lnSpc>
                <a:spcPct val="150000"/>
              </a:lnSpc>
            </a:pPr>
            <a:r>
              <a:rPr lang="en-GB" sz="1600" b="1" dirty="0">
                <a:solidFill>
                  <a:srgbClr val="0061F0"/>
                </a:solidFill>
              </a:rPr>
              <a:t>Lived Experience</a:t>
            </a:r>
          </a:p>
          <a:p>
            <a:pPr algn="ctr">
              <a:lnSpc>
                <a:spcPct val="150000"/>
              </a:lnSpc>
            </a:pPr>
            <a:r>
              <a:rPr lang="en-GB" sz="1600" b="1" dirty="0">
                <a:solidFill>
                  <a:srgbClr val="0061F0"/>
                </a:solidFill>
              </a:rPr>
              <a:t>£16.96 (incl. £1.96 Fee)</a:t>
            </a:r>
          </a:p>
        </p:txBody>
      </p:sp>
      <p:sp>
        <p:nvSpPr>
          <p:cNvPr id="26" name="TextBox 25">
            <a:extLst>
              <a:ext uri="{FF2B5EF4-FFF2-40B4-BE49-F238E27FC236}">
                <a16:creationId xmlns:a16="http://schemas.microsoft.com/office/drawing/2014/main" id="{D0571965-D835-5061-EBDA-BBBFCD91CE00}"/>
              </a:ext>
            </a:extLst>
          </p:cNvPr>
          <p:cNvSpPr txBox="1"/>
          <p:nvPr/>
        </p:nvSpPr>
        <p:spPr>
          <a:xfrm>
            <a:off x="4800600" y="9520260"/>
            <a:ext cx="3499460" cy="1894621"/>
          </a:xfrm>
          <a:prstGeom prst="rect">
            <a:avLst/>
          </a:prstGeom>
          <a:noFill/>
        </p:spPr>
        <p:txBody>
          <a:bodyPr wrap="square">
            <a:spAutoFit/>
          </a:bodyPr>
          <a:lstStyle/>
          <a:p>
            <a:pPr algn="ctr">
              <a:lnSpc>
                <a:spcPct val="150000"/>
              </a:lnSpc>
            </a:pPr>
            <a:r>
              <a:rPr lang="en-GB" sz="2000" b="1" dirty="0">
                <a:solidFill>
                  <a:srgbClr val="0061F0"/>
                </a:solidFill>
              </a:rPr>
              <a:t>To book your place, visit </a:t>
            </a:r>
            <a:r>
              <a:rPr lang="en-GB" sz="2000" b="1" dirty="0">
                <a:solidFill>
                  <a:srgbClr val="0061F0"/>
                </a:solidFill>
                <a:hlinkClick r:id="rId4"/>
              </a:rPr>
              <a:t>www.eventbrite.co.uk/e/</a:t>
            </a:r>
          </a:p>
          <a:p>
            <a:pPr algn="ctr">
              <a:lnSpc>
                <a:spcPct val="150000"/>
              </a:lnSpc>
            </a:pPr>
            <a:r>
              <a:rPr lang="en-GB" sz="2000" b="1" u="sng" dirty="0">
                <a:solidFill>
                  <a:srgbClr val="0061F0"/>
                </a:solidFill>
                <a:hlinkClick r:id="rId4"/>
              </a:rPr>
              <a:t>peter-</a:t>
            </a:r>
            <a:r>
              <a:rPr lang="en-GB" sz="2000" b="1" u="sng" dirty="0" err="1">
                <a:solidFill>
                  <a:srgbClr val="0061F0"/>
                </a:solidFill>
                <a:hlinkClick r:id="rId4"/>
              </a:rPr>
              <a:t>bullimore</a:t>
            </a:r>
            <a:r>
              <a:rPr lang="en-GB" sz="2000" b="1" u="sng" dirty="0">
                <a:solidFill>
                  <a:srgbClr val="0061F0"/>
                </a:solidFill>
                <a:hlinkClick r:id="rId4"/>
              </a:rPr>
              <a:t>-hearing</a:t>
            </a:r>
            <a:r>
              <a:rPr lang="en-GB" sz="2000" b="1" u="sng" dirty="0">
                <a:solidFill>
                  <a:srgbClr val="0061F0"/>
                </a:solidFill>
              </a:rPr>
              <a:t> voices-training-tickets</a:t>
            </a:r>
          </a:p>
        </p:txBody>
      </p:sp>
    </p:spTree>
    <p:extLst>
      <p:ext uri="{BB962C8B-B14F-4D97-AF65-F5344CB8AC3E}">
        <p14:creationId xmlns:p14="http://schemas.microsoft.com/office/powerpoint/2010/main" val="2584618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FBFBA-233E-D24B-6D86-9E4F5DF9A528}"/>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E206C30-F46A-1ED4-A560-F0A682E21689}"/>
              </a:ext>
            </a:extLst>
          </p:cNvPr>
          <p:cNvSpPr>
            <a:spLocks/>
          </p:cNvSpPr>
          <p:nvPr/>
        </p:nvSpPr>
        <p:spPr>
          <a:xfrm>
            <a:off x="417357" y="4511116"/>
            <a:ext cx="9013527" cy="7988967"/>
          </a:xfrm>
          <a:prstGeom prst="roundRect">
            <a:avLst>
              <a:gd name="adj" fmla="val 1977"/>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 name="Group 6">
            <a:extLst>
              <a:ext uri="{FF2B5EF4-FFF2-40B4-BE49-F238E27FC236}">
                <a16:creationId xmlns:a16="http://schemas.microsoft.com/office/drawing/2014/main" id="{4E590D46-3F34-1458-7159-73228F72AEE0}"/>
              </a:ext>
            </a:extLst>
          </p:cNvPr>
          <p:cNvGrpSpPr/>
          <p:nvPr/>
        </p:nvGrpSpPr>
        <p:grpSpPr>
          <a:xfrm rot="21125443">
            <a:off x="1351127" y="2442951"/>
            <a:ext cx="6414448" cy="4203510"/>
            <a:chOff x="1514901" y="1323833"/>
            <a:chExt cx="6414448" cy="4203510"/>
          </a:xfrm>
          <a:solidFill>
            <a:schemeClr val="accent1"/>
          </a:solidFill>
        </p:grpSpPr>
        <p:sp>
          <p:nvSpPr>
            <p:cNvPr id="5" name="Rectangle: Rounded Corners 4">
              <a:extLst>
                <a:ext uri="{FF2B5EF4-FFF2-40B4-BE49-F238E27FC236}">
                  <a16:creationId xmlns:a16="http://schemas.microsoft.com/office/drawing/2014/main" id="{2BF7CC8D-2D00-E298-9C71-843518713400}"/>
                </a:ext>
              </a:extLst>
            </p:cNvPr>
            <p:cNvSpPr/>
            <p:nvPr/>
          </p:nvSpPr>
          <p:spPr>
            <a:xfrm>
              <a:off x="1514901" y="1323833"/>
              <a:ext cx="6414448" cy="3466531"/>
            </a:xfrm>
            <a:prstGeom prst="roundRect">
              <a:avLst>
                <a:gd name="adj" fmla="val 328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Triangle 5">
              <a:extLst>
                <a:ext uri="{FF2B5EF4-FFF2-40B4-BE49-F238E27FC236}">
                  <a16:creationId xmlns:a16="http://schemas.microsoft.com/office/drawing/2014/main" id="{B254CA90-BC88-4DDF-E82D-63F7F2CBEE1D}"/>
                </a:ext>
              </a:extLst>
            </p:cNvPr>
            <p:cNvSpPr/>
            <p:nvPr/>
          </p:nvSpPr>
          <p:spPr>
            <a:xfrm rot="10800000">
              <a:off x="5909481" y="4790364"/>
              <a:ext cx="736979" cy="736979"/>
            </a:xfrm>
            <a:prstGeom prst="r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59F8AA79-E4FF-CCC5-5E5B-A645EC6DE852}"/>
              </a:ext>
            </a:extLst>
          </p:cNvPr>
          <p:cNvSpPr txBox="1"/>
          <p:nvPr/>
        </p:nvSpPr>
        <p:spPr>
          <a:xfrm rot="21125443">
            <a:off x="1302678" y="3041663"/>
            <a:ext cx="6409933" cy="2469843"/>
          </a:xfrm>
          <a:prstGeom prst="rect">
            <a:avLst/>
          </a:prstGeom>
          <a:noFill/>
        </p:spPr>
        <p:txBody>
          <a:bodyPr wrap="square" rtlCol="0">
            <a:spAutoFit/>
          </a:bodyPr>
          <a:lstStyle/>
          <a:p>
            <a:pPr algn="ctr">
              <a:lnSpc>
                <a:spcPts val="6500"/>
              </a:lnSpc>
            </a:pPr>
            <a:r>
              <a:rPr lang="en-GB" sz="2400" b="1" dirty="0">
                <a:solidFill>
                  <a:schemeClr val="bg1"/>
                </a:solidFill>
              </a:rPr>
              <a:t>CHARM’s Online Paranoia Workshop: Useful ways to support a person who experiences paranoia or unusual beliefs.</a:t>
            </a:r>
          </a:p>
        </p:txBody>
      </p:sp>
      <p:pic>
        <p:nvPicPr>
          <p:cNvPr id="9" name="Picture 8" descr="A black background with blue and white text&#10;&#10;AI-generated content may be incorrect.">
            <a:extLst>
              <a:ext uri="{FF2B5EF4-FFF2-40B4-BE49-F238E27FC236}">
                <a16:creationId xmlns:a16="http://schemas.microsoft.com/office/drawing/2014/main" id="{E5CE61FF-ED18-85E1-C9CE-964D6FB6026B}"/>
              </a:ext>
            </a:extLst>
          </p:cNvPr>
          <p:cNvPicPr/>
          <p:nvPr/>
        </p:nvPicPr>
        <p:blipFill>
          <a:blip r:embed="rId3">
            <a:extLst>
              <a:ext uri="{28A0092B-C50C-407E-A947-70E740481C1C}">
                <a14:useLocalDpi xmlns:a14="http://schemas.microsoft.com/office/drawing/2010/main" val="0"/>
              </a:ext>
            </a:extLst>
          </a:blip>
          <a:stretch>
            <a:fillRect/>
          </a:stretch>
        </p:blipFill>
        <p:spPr>
          <a:xfrm>
            <a:off x="6892980" y="577302"/>
            <a:ext cx="2080041" cy="987093"/>
          </a:xfrm>
          <a:prstGeom prst="rect">
            <a:avLst/>
          </a:prstGeom>
        </p:spPr>
      </p:pic>
      <p:sp>
        <p:nvSpPr>
          <p:cNvPr id="21" name="Rectangle: Rounded Corners 20">
            <a:extLst>
              <a:ext uri="{FF2B5EF4-FFF2-40B4-BE49-F238E27FC236}">
                <a16:creationId xmlns:a16="http://schemas.microsoft.com/office/drawing/2014/main" id="{50B6F740-F70F-9AA8-582B-66EDEB084528}"/>
              </a:ext>
            </a:extLst>
          </p:cNvPr>
          <p:cNvSpPr/>
          <p:nvPr/>
        </p:nvSpPr>
        <p:spPr>
          <a:xfrm>
            <a:off x="6773866" y="11612881"/>
            <a:ext cx="2199155" cy="611418"/>
          </a:xfrm>
          <a:prstGeom prst="roundRect">
            <a:avLst>
              <a:gd name="adj" fmla="val 50000"/>
            </a:avLst>
          </a:prstGeom>
          <a:solidFill>
            <a:srgbClr val="0061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dirty="0">
                <a:solidFill>
                  <a:schemeClr val="bg1"/>
                </a:solidFill>
              </a:rPr>
              <a:t>Improving Lives</a:t>
            </a:r>
          </a:p>
        </p:txBody>
      </p:sp>
      <p:sp>
        <p:nvSpPr>
          <p:cNvPr id="24" name="Oval 23">
            <a:extLst>
              <a:ext uri="{FF2B5EF4-FFF2-40B4-BE49-F238E27FC236}">
                <a16:creationId xmlns:a16="http://schemas.microsoft.com/office/drawing/2014/main" id="{AC7DE862-A7FC-1B6E-6C97-7322C4E739DE}"/>
              </a:ext>
            </a:extLst>
          </p:cNvPr>
          <p:cNvSpPr/>
          <p:nvPr/>
        </p:nvSpPr>
        <p:spPr>
          <a:xfrm>
            <a:off x="628179" y="645615"/>
            <a:ext cx="2754217" cy="2754217"/>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Tuesday 3</a:t>
            </a:r>
            <a:r>
              <a:rPr lang="en-GB" sz="3200" b="1" baseline="30000" dirty="0"/>
              <a:t>rd</a:t>
            </a:r>
            <a:r>
              <a:rPr lang="en-GB" sz="3200" b="1" dirty="0"/>
              <a:t> March </a:t>
            </a:r>
            <a:r>
              <a:rPr lang="en-GB" dirty="0"/>
              <a:t>9am-4pm</a:t>
            </a:r>
          </a:p>
        </p:txBody>
      </p:sp>
      <p:sp>
        <p:nvSpPr>
          <p:cNvPr id="12" name="TextBox 11">
            <a:extLst>
              <a:ext uri="{FF2B5EF4-FFF2-40B4-BE49-F238E27FC236}">
                <a16:creationId xmlns:a16="http://schemas.microsoft.com/office/drawing/2014/main" id="{C8B115EF-34D4-3287-0785-D9514998A427}"/>
              </a:ext>
            </a:extLst>
          </p:cNvPr>
          <p:cNvSpPr txBox="1"/>
          <p:nvPr/>
        </p:nvSpPr>
        <p:spPr>
          <a:xfrm>
            <a:off x="808745" y="6463082"/>
            <a:ext cx="8230752" cy="2817951"/>
          </a:xfrm>
          <a:prstGeom prst="rect">
            <a:avLst/>
          </a:prstGeom>
          <a:noFill/>
        </p:spPr>
        <p:txBody>
          <a:bodyPr wrap="square" rtlCol="0">
            <a:spAutoFit/>
          </a:bodyPr>
          <a:lstStyle/>
          <a:p>
            <a:pPr algn="ctr">
              <a:lnSpc>
                <a:spcPct val="150000"/>
              </a:lnSpc>
            </a:pPr>
            <a:r>
              <a:rPr lang="en-GB" sz="2000" dirty="0">
                <a:solidFill>
                  <a:srgbClr val="0061F0"/>
                </a:solidFill>
              </a:rPr>
              <a:t>This powerful and engaging workshop, led by international trainers and mental health advocates Peter </a:t>
            </a:r>
            <a:r>
              <a:rPr lang="en-GB" sz="2000" dirty="0" err="1">
                <a:solidFill>
                  <a:srgbClr val="0061F0"/>
                </a:solidFill>
              </a:rPr>
              <a:t>Bullimore</a:t>
            </a:r>
            <a:r>
              <a:rPr lang="en-GB" sz="2000" dirty="0">
                <a:solidFill>
                  <a:srgbClr val="0061F0"/>
                </a:solidFill>
              </a:rPr>
              <a:t> and Shaun Hunt, will explore the experience of paranoia from a lived experience perspective. Drawing on their own journeys, Peter and Shaun will offer practical insights into understanding the roots of paranoid thinking, its links to trauma, and how to work compassionately and effectively with those affected. </a:t>
            </a:r>
          </a:p>
        </p:txBody>
      </p:sp>
      <p:sp>
        <p:nvSpPr>
          <p:cNvPr id="20" name="TextBox 19">
            <a:extLst>
              <a:ext uri="{FF2B5EF4-FFF2-40B4-BE49-F238E27FC236}">
                <a16:creationId xmlns:a16="http://schemas.microsoft.com/office/drawing/2014/main" id="{36464FCE-0B84-5733-7C62-D0BD8A10B8EF}"/>
              </a:ext>
            </a:extLst>
          </p:cNvPr>
          <p:cNvSpPr txBox="1"/>
          <p:nvPr/>
        </p:nvSpPr>
        <p:spPr>
          <a:xfrm>
            <a:off x="628179" y="9439081"/>
            <a:ext cx="3499460" cy="2642198"/>
          </a:xfrm>
          <a:prstGeom prst="rect">
            <a:avLst/>
          </a:prstGeom>
          <a:noFill/>
        </p:spPr>
        <p:txBody>
          <a:bodyPr wrap="square">
            <a:spAutoFit/>
          </a:bodyPr>
          <a:lstStyle/>
          <a:p>
            <a:pPr algn="ctr">
              <a:lnSpc>
                <a:spcPct val="150000"/>
              </a:lnSpc>
            </a:pPr>
            <a:r>
              <a:rPr lang="en-GB" sz="1600" b="1" dirty="0">
                <a:solidFill>
                  <a:srgbClr val="0061F0"/>
                </a:solidFill>
              </a:rPr>
              <a:t>Course Fees:</a:t>
            </a:r>
          </a:p>
          <a:p>
            <a:pPr algn="ctr">
              <a:lnSpc>
                <a:spcPct val="150000"/>
              </a:lnSpc>
            </a:pPr>
            <a:r>
              <a:rPr lang="en-GB" sz="1600" b="1" dirty="0">
                <a:solidFill>
                  <a:srgbClr val="0061F0"/>
                </a:solidFill>
              </a:rPr>
              <a:t>Workers and organisations 	</a:t>
            </a:r>
          </a:p>
          <a:p>
            <a:pPr algn="ctr">
              <a:lnSpc>
                <a:spcPct val="150000"/>
              </a:lnSpc>
            </a:pPr>
            <a:r>
              <a:rPr lang="en-GB" sz="1600" b="1" dirty="0">
                <a:solidFill>
                  <a:srgbClr val="0061F0"/>
                </a:solidFill>
              </a:rPr>
              <a:t>£76.55 (incl. £6.55 Fee)</a:t>
            </a:r>
          </a:p>
          <a:p>
            <a:pPr algn="ctr">
              <a:lnSpc>
                <a:spcPct val="150000"/>
              </a:lnSpc>
            </a:pPr>
            <a:r>
              <a:rPr lang="en-GB" sz="1600" b="1" dirty="0">
                <a:solidFill>
                  <a:srgbClr val="0061F0"/>
                </a:solidFill>
              </a:rPr>
              <a:t>Unwaged</a:t>
            </a:r>
          </a:p>
          <a:p>
            <a:pPr algn="ctr">
              <a:lnSpc>
                <a:spcPct val="150000"/>
              </a:lnSpc>
            </a:pPr>
            <a:r>
              <a:rPr lang="en-GB" sz="1600" b="1" dirty="0">
                <a:solidFill>
                  <a:srgbClr val="0061F0"/>
                </a:solidFill>
              </a:rPr>
              <a:t>£38.62 (incl. £3.62 Fee)</a:t>
            </a:r>
          </a:p>
          <a:p>
            <a:pPr algn="ctr">
              <a:lnSpc>
                <a:spcPct val="150000"/>
              </a:lnSpc>
            </a:pPr>
            <a:r>
              <a:rPr lang="en-GB" sz="1600" b="1" dirty="0">
                <a:solidFill>
                  <a:srgbClr val="0061F0"/>
                </a:solidFill>
              </a:rPr>
              <a:t>Lived Experience</a:t>
            </a:r>
          </a:p>
          <a:p>
            <a:pPr algn="ctr">
              <a:lnSpc>
                <a:spcPct val="150000"/>
              </a:lnSpc>
            </a:pPr>
            <a:r>
              <a:rPr lang="en-GB" sz="1600" b="1" dirty="0">
                <a:solidFill>
                  <a:srgbClr val="0061F0"/>
                </a:solidFill>
              </a:rPr>
              <a:t>£16.96 (incl. £1.96 Fee)</a:t>
            </a:r>
          </a:p>
        </p:txBody>
      </p:sp>
      <p:sp>
        <p:nvSpPr>
          <p:cNvPr id="26" name="TextBox 25">
            <a:extLst>
              <a:ext uri="{FF2B5EF4-FFF2-40B4-BE49-F238E27FC236}">
                <a16:creationId xmlns:a16="http://schemas.microsoft.com/office/drawing/2014/main" id="{6FAEF2AA-ABE4-056A-B87F-7BAF411B8286}"/>
              </a:ext>
            </a:extLst>
          </p:cNvPr>
          <p:cNvSpPr txBox="1"/>
          <p:nvPr/>
        </p:nvSpPr>
        <p:spPr>
          <a:xfrm>
            <a:off x="4800600" y="9520260"/>
            <a:ext cx="3499460" cy="1894621"/>
          </a:xfrm>
          <a:prstGeom prst="rect">
            <a:avLst/>
          </a:prstGeom>
          <a:noFill/>
        </p:spPr>
        <p:txBody>
          <a:bodyPr wrap="square">
            <a:spAutoFit/>
          </a:bodyPr>
          <a:lstStyle/>
          <a:p>
            <a:pPr algn="ctr">
              <a:lnSpc>
                <a:spcPct val="150000"/>
              </a:lnSpc>
            </a:pPr>
            <a:r>
              <a:rPr lang="en-GB" sz="2000" b="1" dirty="0">
                <a:solidFill>
                  <a:srgbClr val="0061F0"/>
                </a:solidFill>
              </a:rPr>
              <a:t>To book your place, visit www.eventbrite.co.uk/peter-bullimore-event-training-tickets</a:t>
            </a:r>
          </a:p>
        </p:txBody>
      </p:sp>
    </p:spTree>
    <p:extLst>
      <p:ext uri="{BB962C8B-B14F-4D97-AF65-F5344CB8AC3E}">
        <p14:creationId xmlns:p14="http://schemas.microsoft.com/office/powerpoint/2010/main" val="2001878343"/>
      </p:ext>
    </p:extLst>
  </p:cSld>
  <p:clrMapOvr>
    <a:masterClrMapping/>
  </p:clrMapOvr>
</p:sld>
</file>

<file path=ppt/theme/theme1.xml><?xml version="1.0" encoding="utf-8"?>
<a:theme xmlns:a="http://schemas.openxmlformats.org/drawingml/2006/main" name="Office Theme">
  <a:themeElements>
    <a:clrScheme name="GMMH Branding">
      <a:dk1>
        <a:srgbClr val="002060"/>
      </a:dk1>
      <a:lt1>
        <a:sysClr val="window" lastClr="FFFFFF"/>
      </a:lt1>
      <a:dk2>
        <a:srgbClr val="002060"/>
      </a:dk2>
      <a:lt2>
        <a:srgbClr val="F2F2F2"/>
      </a:lt2>
      <a:accent1>
        <a:srgbClr val="0061F0"/>
      </a:accent1>
      <a:accent2>
        <a:srgbClr val="A480F2"/>
      </a:accent2>
      <a:accent3>
        <a:srgbClr val="27A4F2"/>
      </a:accent3>
      <a:accent4>
        <a:srgbClr val="04BF33"/>
      </a:accent4>
      <a:accent5>
        <a:srgbClr val="F27405"/>
      </a:accent5>
      <a:accent6>
        <a:srgbClr val="033E8C"/>
      </a:accent6>
      <a:hlink>
        <a:srgbClr val="0061F0"/>
      </a:hlink>
      <a:folHlink>
        <a:srgbClr val="033E8C"/>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59188BA54193D41B667791D8E032DAF" ma:contentTypeVersion="16" ma:contentTypeDescription="Create a new document." ma:contentTypeScope="" ma:versionID="352d9b499d8dc009887be3fc1060c369">
  <xsd:schema xmlns:xsd="http://www.w3.org/2001/XMLSchema" xmlns:xs="http://www.w3.org/2001/XMLSchema" xmlns:p="http://schemas.microsoft.com/office/2006/metadata/properties" xmlns:ns2="293fe95d-0993-47d5-9fe5-e3a2e2afc07a" xmlns:ns3="c37ab873-bff3-478f-9cca-9f2777ce4786" targetNamespace="http://schemas.microsoft.com/office/2006/metadata/properties" ma:root="true" ma:fieldsID="f8ec40d0e983c695a9c38842b3bb053a" ns2:_="" ns3:_="">
    <xsd:import namespace="293fe95d-0993-47d5-9fe5-e3a2e2afc07a"/>
    <xsd:import namespace="c37ab873-bff3-478f-9cca-9f2777ce478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ObjectDetectorVersion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3fe95d-0993-47d5-9fe5-e3a2e2afc0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213771a-8659-48ef-ae1d-2b39369bea37"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7ab873-bff3-478f-9cca-9f2777ce478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90b9a44-0308-4cf2-bcd3-cb38f1485f60}" ma:internalName="TaxCatchAll" ma:showField="CatchAllData" ma:web="c37ab873-bff3-478f-9cca-9f2777ce47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37ab873-bff3-478f-9cca-9f2777ce4786" xsi:nil="true"/>
    <lcf76f155ced4ddcb4097134ff3c332f xmlns="293fe95d-0993-47d5-9fe5-e3a2e2afc07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0974BF-12CC-470B-BD92-1EBA5E564687}">
  <ds:schemaRefs>
    <ds:schemaRef ds:uri="http://schemas.microsoft.com/sharepoint/v3/contenttype/forms"/>
  </ds:schemaRefs>
</ds:datastoreItem>
</file>

<file path=customXml/itemProps2.xml><?xml version="1.0" encoding="utf-8"?>
<ds:datastoreItem xmlns:ds="http://schemas.openxmlformats.org/officeDocument/2006/customXml" ds:itemID="{F21C98A0-C515-46AC-A581-60026FDDA5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3fe95d-0993-47d5-9fe5-e3a2e2afc07a"/>
    <ds:schemaRef ds:uri="c37ab873-bff3-478f-9cca-9f2777ce47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E016E3-40E7-4F76-A200-8C100F3ACBEB}">
  <ds:schemaRefs>
    <ds:schemaRef ds:uri="http://purl.org/dc/terms/"/>
    <ds:schemaRef ds:uri="49908bef-7dce-4fb2-aaa5-ebc6ea1e2b1d"/>
    <ds:schemaRef ds:uri="http://schemas.microsoft.com/office/infopath/2007/PartnerControls"/>
    <ds:schemaRef ds:uri="http://www.w3.org/XML/1998/namespace"/>
    <ds:schemaRef ds:uri="http://schemas.microsoft.com/office/2006/documentManagement/types"/>
    <ds:schemaRef ds:uri="http://purl.org/dc/dcmitype/"/>
    <ds:schemaRef ds:uri="http://schemas.microsoft.com/office/2006/metadata/properties"/>
    <ds:schemaRef ds:uri="http://schemas.openxmlformats.org/package/2006/metadata/core-properties"/>
    <ds:schemaRef ds:uri="44764d73-b807-4962-b2b8-d76d09ffaa86"/>
    <ds:schemaRef ds:uri="http://purl.org/dc/elements/1.1/"/>
    <ds:schemaRef ds:uri="c37ab873-bff3-478f-9cca-9f2777ce4786"/>
    <ds:schemaRef ds:uri="293fe95d-0993-47d5-9fe5-e3a2e2afc07a"/>
  </ds:schemaRefs>
</ds:datastoreItem>
</file>

<file path=docProps/app.xml><?xml version="1.0" encoding="utf-8"?>
<Properties xmlns="http://schemas.openxmlformats.org/officeDocument/2006/extended-properties" xmlns:vt="http://schemas.openxmlformats.org/officeDocument/2006/docPropsVTypes">
  <Template>Office Theme</Template>
  <TotalTime>1637</TotalTime>
  <Words>271</Words>
  <Application>Microsoft Office PowerPoint</Application>
  <PresentationFormat>A3 Paper (297x420 mm)</PresentationFormat>
  <Paragraphs>29</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Gemma Newbury</dc:creator>
  <cp:lastModifiedBy>Amy Lawrence</cp:lastModifiedBy>
  <cp:revision>4</cp:revision>
  <dcterms:created xsi:type="dcterms:W3CDTF">2025-08-06T13:45:45Z</dcterms:created>
  <dcterms:modified xsi:type="dcterms:W3CDTF">2026-02-04T12:39:16Z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0x010100959188BA54193D41B667791D8E032DAF</vt:lpwstr>
  </property>
  <property fmtid="{D5CDD505-2E9C-101B-9397-08002B2CF9AE}" pid="3" name="MediaServiceImageTags">
    <vt:lpwstr/>
  </property>
</Properties>
</file>